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Poppins Ultra-Bold" charset="1" panose="00000900000000000000"/>
      <p:regular r:id="rId16"/>
    </p:embeddedFont>
    <p:embeddedFont>
      <p:font typeface="Montaser Arabic Semi-Bold" charset="1" panose="00000700000000000000"/>
      <p:regular r:id="rId17"/>
    </p:embeddedFont>
    <p:embeddedFont>
      <p:font typeface="Poppins Semi-Bold" charset="1" panose="00000700000000000000"/>
      <p:regular r:id="rId18"/>
    </p:embeddedFont>
    <p:embeddedFont>
      <p:font typeface="Montaser Arabic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Wide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976764" y="-3964807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2" y="0"/>
                </a:lnTo>
                <a:lnTo>
                  <a:pt x="11933042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33144" y="1028700"/>
            <a:ext cx="4686444" cy="4812780"/>
          </a:xfrm>
          <a:custGeom>
            <a:avLst/>
            <a:gdLst/>
            <a:ahLst/>
            <a:cxnLst/>
            <a:rect r="r" b="b" t="t" l="l"/>
            <a:pathLst>
              <a:path h="4812780" w="4686444">
                <a:moveTo>
                  <a:pt x="0" y="0"/>
                </a:moveTo>
                <a:lnTo>
                  <a:pt x="4686445" y="0"/>
                </a:lnTo>
                <a:lnTo>
                  <a:pt x="4686445" y="4812780"/>
                </a:lnTo>
                <a:lnTo>
                  <a:pt x="0" y="4812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6600">
            <a:off x="1864595" y="3059241"/>
            <a:ext cx="2627109" cy="2657000"/>
          </a:xfrm>
          <a:custGeom>
            <a:avLst/>
            <a:gdLst/>
            <a:ahLst/>
            <a:cxnLst/>
            <a:rect r="r" b="b" t="t" l="l"/>
            <a:pathLst>
              <a:path h="2657000" w="2627109">
                <a:moveTo>
                  <a:pt x="0" y="0"/>
                </a:moveTo>
                <a:lnTo>
                  <a:pt x="2627109" y="0"/>
                </a:lnTo>
                <a:lnTo>
                  <a:pt x="2627109" y="2657001"/>
                </a:lnTo>
                <a:lnTo>
                  <a:pt x="0" y="2657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75988">
            <a:off x="535597" y="1863780"/>
            <a:ext cx="5715091" cy="6046554"/>
          </a:xfrm>
          <a:custGeom>
            <a:avLst/>
            <a:gdLst/>
            <a:ahLst/>
            <a:cxnLst/>
            <a:rect r="r" b="b" t="t" l="l"/>
            <a:pathLst>
              <a:path h="6046554" w="5715091">
                <a:moveTo>
                  <a:pt x="0" y="0"/>
                </a:moveTo>
                <a:lnTo>
                  <a:pt x="5715092" y="0"/>
                </a:lnTo>
                <a:lnTo>
                  <a:pt x="5715092" y="6046553"/>
                </a:lnTo>
                <a:lnTo>
                  <a:pt x="0" y="6046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9" t="-1400" r="-939" b="-140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01762" y="2117821"/>
            <a:ext cx="11043836" cy="241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2"/>
              </a:lnSpc>
              <a:spcBef>
                <a:spcPct val="0"/>
              </a:spcBef>
            </a:pPr>
            <a:r>
              <a:rPr lang="en-US" b="true" sz="45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EXPLORATORIO DE DATOS Y REGRESIÓN LINEAL DEL CONCRETO (EDA EN PYTHON)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65969" y="5057775"/>
            <a:ext cx="10793331" cy="152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b="true" sz="284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CONCRETE COMPRESSIVE STRENGTH — UCI MACHINE LEARNING REPOSITORY</a:t>
            </a:r>
          </a:p>
          <a:p>
            <a:pPr algn="ctr">
              <a:lnSpc>
                <a:spcPts val="397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295417" y="6733751"/>
            <a:ext cx="10793331" cy="102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7"/>
              </a:lnSpc>
            </a:pPr>
            <a:r>
              <a:rPr lang="en-US" b="true" sz="28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KEVIN SANTIAGO CUESTA HERNANDEZ </a:t>
            </a:r>
          </a:p>
          <a:p>
            <a:pPr algn="ctr">
              <a:lnSpc>
                <a:spcPts val="3977"/>
              </a:lnSpc>
              <a:spcBef>
                <a:spcPct val="0"/>
              </a:spcBef>
            </a:pPr>
            <a:r>
              <a:rPr lang="en-US" b="true" sz="28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GRUPO 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9118" y="7936546"/>
            <a:ext cx="10793331" cy="51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7"/>
              </a:lnSpc>
              <a:spcBef>
                <a:spcPct val="0"/>
              </a:spcBef>
            </a:pPr>
            <a:r>
              <a:rPr lang="en-US" b="true" sz="28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13/11/2025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9" t="-5452" r="-7776" b="-1012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438641" y="-6059844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3" y="0"/>
                </a:lnTo>
                <a:lnTo>
                  <a:pt x="11933043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0575" y="-290252"/>
            <a:ext cx="4729304" cy="5069425"/>
          </a:xfrm>
          <a:custGeom>
            <a:avLst/>
            <a:gdLst/>
            <a:ahLst/>
            <a:cxnLst/>
            <a:rect r="r" b="b" t="t" l="l"/>
            <a:pathLst>
              <a:path h="5069425" w="4729304">
                <a:moveTo>
                  <a:pt x="0" y="0"/>
                </a:moveTo>
                <a:lnTo>
                  <a:pt x="4729304" y="0"/>
                </a:lnTo>
                <a:lnTo>
                  <a:pt x="4729304" y="5069425"/>
                </a:lnTo>
                <a:lnTo>
                  <a:pt x="0" y="5069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38284" y="5882681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3" y="0"/>
                </a:lnTo>
                <a:lnTo>
                  <a:pt x="11933043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1071323">
            <a:off x="15207970" y="5523286"/>
            <a:ext cx="4729304" cy="5069425"/>
          </a:xfrm>
          <a:custGeom>
            <a:avLst/>
            <a:gdLst/>
            <a:ahLst/>
            <a:cxnLst/>
            <a:rect r="r" b="b" t="t" l="l"/>
            <a:pathLst>
              <a:path h="5069425" w="4729304">
                <a:moveTo>
                  <a:pt x="4729304" y="5069425"/>
                </a:moveTo>
                <a:lnTo>
                  <a:pt x="0" y="5069425"/>
                </a:lnTo>
                <a:lnTo>
                  <a:pt x="0" y="0"/>
                </a:lnTo>
                <a:lnTo>
                  <a:pt x="4729304" y="0"/>
                </a:lnTo>
                <a:lnTo>
                  <a:pt x="4729304" y="5069425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18879">
            <a:off x="6603654" y="6524269"/>
            <a:ext cx="4444461" cy="1677784"/>
          </a:xfrm>
          <a:custGeom>
            <a:avLst/>
            <a:gdLst/>
            <a:ahLst/>
            <a:cxnLst/>
            <a:rect r="r" b="b" t="t" l="l"/>
            <a:pathLst>
              <a:path h="1677784" w="4444461">
                <a:moveTo>
                  <a:pt x="0" y="0"/>
                </a:moveTo>
                <a:lnTo>
                  <a:pt x="4444461" y="0"/>
                </a:lnTo>
                <a:lnTo>
                  <a:pt x="4444461" y="1677784"/>
                </a:lnTo>
                <a:lnTo>
                  <a:pt x="0" y="1677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54929" y="6014019"/>
            <a:ext cx="3992535" cy="2227314"/>
          </a:xfrm>
          <a:custGeom>
            <a:avLst/>
            <a:gdLst/>
            <a:ahLst/>
            <a:cxnLst/>
            <a:rect r="r" b="b" t="t" l="l"/>
            <a:pathLst>
              <a:path h="2227314" w="3992535">
                <a:moveTo>
                  <a:pt x="0" y="0"/>
                </a:moveTo>
                <a:lnTo>
                  <a:pt x="3992535" y="0"/>
                </a:lnTo>
                <a:lnTo>
                  <a:pt x="3992535" y="2227314"/>
                </a:lnTo>
                <a:lnTo>
                  <a:pt x="0" y="22273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191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91201" y="6014019"/>
            <a:ext cx="2541871" cy="2227314"/>
          </a:xfrm>
          <a:custGeom>
            <a:avLst/>
            <a:gdLst/>
            <a:ahLst/>
            <a:cxnLst/>
            <a:rect r="r" b="b" t="t" l="l"/>
            <a:pathLst>
              <a:path h="2227314" w="2541871">
                <a:moveTo>
                  <a:pt x="0" y="0"/>
                </a:moveTo>
                <a:lnTo>
                  <a:pt x="2541870" y="0"/>
                </a:lnTo>
                <a:lnTo>
                  <a:pt x="2541870" y="2227314"/>
                </a:lnTo>
                <a:lnTo>
                  <a:pt x="0" y="2227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18979" y="1240348"/>
            <a:ext cx="14585826" cy="8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2"/>
              </a:lnSpc>
              <a:spcBef>
                <a:spcPct val="0"/>
              </a:spcBef>
            </a:pPr>
            <a:r>
              <a:rPr lang="en-US" b="true" sz="5058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PREGUNTA DE INVESTIAGCION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9206" y="2805354"/>
            <a:ext cx="12509588" cy="111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4"/>
              </a:lnSpc>
            </a:pPr>
            <a:r>
              <a:rPr lang="en-US" b="true" sz="3174">
                <a:solidFill>
                  <a:srgbClr val="EDF1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¿QUÉ RELACIÓN EXISTE ENTRE LA CANTIDAD DE CEMENTO Y LA RESISTENCIA A LA COMPRESIÓN DEL CONCRETO?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95954" y="4233238"/>
            <a:ext cx="8496091" cy="85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b="true" sz="2465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(REGRESIÓN LINEAL SIMPLE ENTRE CEMENT Y CONCRETE_COMPRESSIVE_STRENGTH)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9" t="-5452" r="-7776" b="-1012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35451" y="5647293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2" y="0"/>
                </a:lnTo>
                <a:lnTo>
                  <a:pt x="11933042" y="11933043"/>
                </a:lnTo>
                <a:lnTo>
                  <a:pt x="0" y="11933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39743" y="1441319"/>
            <a:ext cx="11148464" cy="55121"/>
            <a:chOff x="0" y="0"/>
            <a:chExt cx="1582263" cy="78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2263" cy="7823"/>
            </a:xfrm>
            <a:custGeom>
              <a:avLst/>
              <a:gdLst/>
              <a:ahLst/>
              <a:cxnLst/>
              <a:rect r="r" b="b" t="t" l="l"/>
              <a:pathLst>
                <a:path h="7823" w="1582263">
                  <a:moveTo>
                    <a:pt x="0" y="0"/>
                  </a:moveTo>
                  <a:lnTo>
                    <a:pt x="1582263" y="0"/>
                  </a:lnTo>
                  <a:lnTo>
                    <a:pt x="1582263" y="7823"/>
                  </a:lnTo>
                  <a:lnTo>
                    <a:pt x="0" y="7823"/>
                  </a:lnTo>
                  <a:close/>
                </a:path>
              </a:pathLst>
            </a:custGeom>
            <a:solidFill>
              <a:srgbClr val="A2B71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2263" cy="45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63536" y="932118"/>
            <a:ext cx="6384198" cy="3899707"/>
          </a:xfrm>
          <a:custGeom>
            <a:avLst/>
            <a:gdLst/>
            <a:ahLst/>
            <a:cxnLst/>
            <a:rect r="r" b="b" t="t" l="l"/>
            <a:pathLst>
              <a:path h="3899707" w="6384198">
                <a:moveTo>
                  <a:pt x="0" y="0"/>
                </a:moveTo>
                <a:lnTo>
                  <a:pt x="6384198" y="0"/>
                </a:lnTo>
                <a:lnTo>
                  <a:pt x="6384198" y="3899708"/>
                </a:lnTo>
                <a:lnTo>
                  <a:pt x="0" y="3899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01379" y="1744126"/>
            <a:ext cx="8782792" cy="7923199"/>
          </a:xfrm>
          <a:custGeom>
            <a:avLst/>
            <a:gdLst/>
            <a:ahLst/>
            <a:cxnLst/>
            <a:rect r="r" b="b" t="t" l="l"/>
            <a:pathLst>
              <a:path h="7923199" w="8782792">
                <a:moveTo>
                  <a:pt x="0" y="0"/>
                </a:moveTo>
                <a:lnTo>
                  <a:pt x="8782792" y="0"/>
                </a:lnTo>
                <a:lnTo>
                  <a:pt x="8782792" y="7923200"/>
                </a:lnTo>
                <a:lnTo>
                  <a:pt x="0" y="7923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39743" y="475235"/>
            <a:ext cx="8052663" cy="82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b="true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Análisis del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8462" y="5095875"/>
            <a:ext cx="7742918" cy="365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</a:pPr>
            <a:r>
              <a:rPr lang="en-US" b="true" sz="2288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DESCRIPCIÓN DEL DATASET</a:t>
            </a:r>
          </a:p>
          <a:p>
            <a:pPr algn="l">
              <a:lnSpc>
                <a:spcPts val="3204"/>
              </a:lnSpc>
            </a:pPr>
            <a:r>
              <a:rPr lang="en-US" sz="2288" b="true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EL DATASET CONTIENE 1030 REGISTROS Y 9 VARIABLES NUMÉRICAS, CORRESPONDIENTES A LOS COMPONENTES UTILIZADOS EN LA MEZCLA DE CONCRETO Y SU RESISTENCIA FINAL A LA COMPRESIÓN.</a:t>
            </a:r>
          </a:p>
          <a:p>
            <a:pPr algn="l">
              <a:lnSpc>
                <a:spcPts val="3204"/>
              </a:lnSpc>
            </a:pPr>
            <a:r>
              <a:rPr lang="en-US" sz="2288" b="true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NO HAY VALORES FALTANTES Y TODAS LAS VARIABLES ESTÁN EN FORMATO NUMÉRICO.</a:t>
            </a:r>
          </a:p>
          <a:p>
            <a:pPr algn="l">
              <a:lnSpc>
                <a:spcPts val="320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6763" y="7812162"/>
            <a:ext cx="4825014" cy="247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b="true" sz="1268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CEMENT = CEMENTO</a:t>
            </a:r>
          </a:p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b="true" sz="1268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BLAST_FURNACE_SLAG = MATERIAL SUPLEMENTARIO (ESCORIA)</a:t>
            </a:r>
          </a:p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b="true" sz="1268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FLY_ASH = CENIZA VOLANTE</a:t>
            </a:r>
          </a:p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b="true" sz="1268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WATER = AGUA</a:t>
            </a:r>
          </a:p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b="true" sz="1268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SUPERPLASTICIZER = ADITIVO SUPERPLASTIFICANTE</a:t>
            </a:r>
          </a:p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b="true" sz="1268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COARSE_AGGREGATE = AGREGADO GRUESO (GRAVA)</a:t>
            </a:r>
          </a:p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b="true" sz="1268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FINE_AGGREGATE = AGREGADO FINO (ARENA)</a:t>
            </a:r>
          </a:p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b="true" sz="1268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AGE = EDAD DEL CONCRETO (DÍAS)</a:t>
            </a:r>
          </a:p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b="true" sz="1268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CONCRETE_COMPRESSIVE_STRENGTH = RESISTENCIA A LA COMPRESIÓN (MPA)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9" t="-5452" r="-7776" b="-1012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7144" y="5436397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2" y="0"/>
                </a:lnTo>
                <a:lnTo>
                  <a:pt x="11933042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59944" y="7247628"/>
            <a:ext cx="7706081" cy="7571225"/>
          </a:xfrm>
          <a:custGeom>
            <a:avLst/>
            <a:gdLst/>
            <a:ahLst/>
            <a:cxnLst/>
            <a:rect r="r" b="b" t="t" l="l"/>
            <a:pathLst>
              <a:path h="7571225" w="7706081">
                <a:moveTo>
                  <a:pt x="0" y="0"/>
                </a:moveTo>
                <a:lnTo>
                  <a:pt x="7706081" y="0"/>
                </a:lnTo>
                <a:lnTo>
                  <a:pt x="7706081" y="7571225"/>
                </a:lnTo>
                <a:lnTo>
                  <a:pt x="0" y="7571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69768" y="1028700"/>
            <a:ext cx="11148464" cy="47625"/>
            <a:chOff x="0" y="0"/>
            <a:chExt cx="1582263" cy="67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2263" cy="6759"/>
            </a:xfrm>
            <a:custGeom>
              <a:avLst/>
              <a:gdLst/>
              <a:ahLst/>
              <a:cxnLst/>
              <a:rect r="r" b="b" t="t" l="l"/>
              <a:pathLst>
                <a:path h="6759" w="1582263">
                  <a:moveTo>
                    <a:pt x="0" y="0"/>
                  </a:moveTo>
                  <a:lnTo>
                    <a:pt x="1582263" y="0"/>
                  </a:lnTo>
                  <a:lnTo>
                    <a:pt x="1582263" y="6759"/>
                  </a:lnTo>
                  <a:lnTo>
                    <a:pt x="0" y="6759"/>
                  </a:lnTo>
                  <a:close/>
                </a:path>
              </a:pathLst>
            </a:custGeom>
            <a:solidFill>
              <a:srgbClr val="A2B71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82263" cy="44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076325"/>
            <a:ext cx="8692133" cy="5069476"/>
          </a:xfrm>
          <a:custGeom>
            <a:avLst/>
            <a:gdLst/>
            <a:ahLst/>
            <a:cxnLst/>
            <a:rect r="r" b="b" t="t" l="l"/>
            <a:pathLst>
              <a:path h="5069476" w="8692133">
                <a:moveTo>
                  <a:pt x="0" y="0"/>
                </a:moveTo>
                <a:lnTo>
                  <a:pt x="8692133" y="0"/>
                </a:lnTo>
                <a:lnTo>
                  <a:pt x="8692133" y="5069476"/>
                </a:lnTo>
                <a:lnTo>
                  <a:pt x="0" y="506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92133" y="4756134"/>
            <a:ext cx="9595867" cy="5530866"/>
          </a:xfrm>
          <a:custGeom>
            <a:avLst/>
            <a:gdLst/>
            <a:ahLst/>
            <a:cxnLst/>
            <a:rect r="r" b="b" t="t" l="l"/>
            <a:pathLst>
              <a:path h="5530866" w="9595867">
                <a:moveTo>
                  <a:pt x="0" y="0"/>
                </a:moveTo>
                <a:lnTo>
                  <a:pt x="9595867" y="0"/>
                </a:lnTo>
                <a:lnTo>
                  <a:pt x="9595867" y="5530866"/>
                </a:lnTo>
                <a:lnTo>
                  <a:pt x="0" y="5530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87628" y="259677"/>
            <a:ext cx="896587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Visualizaciones Principales (Parte 1)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3392" y="6260101"/>
            <a:ext cx="7685348" cy="50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Distribución de la Resistencia del Concreto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47392" y="3868171"/>
            <a:ext cx="7685348" cy="50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Distribución de la Resistencia del Concreto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9" t="-5452" r="-7776" b="-1012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7144" y="5436397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2" y="0"/>
                </a:lnTo>
                <a:lnTo>
                  <a:pt x="11933042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59944" y="7247628"/>
            <a:ext cx="7706081" cy="7571225"/>
          </a:xfrm>
          <a:custGeom>
            <a:avLst/>
            <a:gdLst/>
            <a:ahLst/>
            <a:cxnLst/>
            <a:rect r="r" b="b" t="t" l="l"/>
            <a:pathLst>
              <a:path h="7571225" w="7706081">
                <a:moveTo>
                  <a:pt x="0" y="0"/>
                </a:moveTo>
                <a:lnTo>
                  <a:pt x="7706081" y="0"/>
                </a:lnTo>
                <a:lnTo>
                  <a:pt x="7706081" y="7571225"/>
                </a:lnTo>
                <a:lnTo>
                  <a:pt x="0" y="7571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69768" y="1028700"/>
            <a:ext cx="11148464" cy="47625"/>
            <a:chOff x="0" y="0"/>
            <a:chExt cx="1582263" cy="67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2263" cy="6759"/>
            </a:xfrm>
            <a:custGeom>
              <a:avLst/>
              <a:gdLst/>
              <a:ahLst/>
              <a:cxnLst/>
              <a:rect r="r" b="b" t="t" l="l"/>
              <a:pathLst>
                <a:path h="6759" w="1582263">
                  <a:moveTo>
                    <a:pt x="0" y="0"/>
                  </a:moveTo>
                  <a:lnTo>
                    <a:pt x="1582263" y="0"/>
                  </a:lnTo>
                  <a:lnTo>
                    <a:pt x="1582263" y="6759"/>
                  </a:lnTo>
                  <a:lnTo>
                    <a:pt x="0" y="6759"/>
                  </a:lnTo>
                  <a:close/>
                </a:path>
              </a:pathLst>
            </a:custGeom>
            <a:solidFill>
              <a:srgbClr val="A2B71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82263" cy="44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1228725"/>
            <a:ext cx="9144000" cy="5262563"/>
          </a:xfrm>
          <a:custGeom>
            <a:avLst/>
            <a:gdLst/>
            <a:ahLst/>
            <a:cxnLst/>
            <a:rect r="r" b="b" t="t" l="l"/>
            <a:pathLst>
              <a:path h="5262563" w="9144000">
                <a:moveTo>
                  <a:pt x="0" y="0"/>
                </a:moveTo>
                <a:lnTo>
                  <a:pt x="9144000" y="0"/>
                </a:lnTo>
                <a:lnTo>
                  <a:pt x="9144000" y="5262563"/>
                </a:lnTo>
                <a:lnTo>
                  <a:pt x="0" y="5262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6566" y="4928015"/>
            <a:ext cx="9270566" cy="5358985"/>
          </a:xfrm>
          <a:custGeom>
            <a:avLst/>
            <a:gdLst/>
            <a:ahLst/>
            <a:cxnLst/>
            <a:rect r="r" b="b" t="t" l="l"/>
            <a:pathLst>
              <a:path h="5358985" w="9270566">
                <a:moveTo>
                  <a:pt x="0" y="0"/>
                </a:moveTo>
                <a:lnTo>
                  <a:pt x="9270566" y="0"/>
                </a:lnTo>
                <a:lnTo>
                  <a:pt x="9270566" y="5358985"/>
                </a:lnTo>
                <a:lnTo>
                  <a:pt x="0" y="535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87628" y="259677"/>
            <a:ext cx="896587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Visualizaciones Principales (Parte 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7114" y="4104081"/>
            <a:ext cx="5251770" cy="50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Rela</a:t>
            </a:r>
            <a:r>
              <a:rPr lang="en-US" b="true" sz="27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ción Agua vs Resistencia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98025" y="6557963"/>
            <a:ext cx="5961275" cy="50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b="true" sz="27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Rela</a:t>
            </a:r>
            <a:r>
              <a:rPr lang="en-US" b="true" sz="27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ción Cemento vs Resistencia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9" t="-5452" r="-7776" b="-1012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903906" y="-5966521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2" y="0"/>
                </a:lnTo>
                <a:lnTo>
                  <a:pt x="11933042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5014378" y="-4733485"/>
            <a:ext cx="7706081" cy="7571225"/>
          </a:xfrm>
          <a:custGeom>
            <a:avLst/>
            <a:gdLst/>
            <a:ahLst/>
            <a:cxnLst/>
            <a:rect r="r" b="b" t="t" l="l"/>
            <a:pathLst>
              <a:path h="7571225" w="7706081">
                <a:moveTo>
                  <a:pt x="7706082" y="7571225"/>
                </a:moveTo>
                <a:lnTo>
                  <a:pt x="0" y="7571225"/>
                </a:lnTo>
                <a:lnTo>
                  <a:pt x="0" y="0"/>
                </a:lnTo>
                <a:lnTo>
                  <a:pt x="7706082" y="0"/>
                </a:lnTo>
                <a:lnTo>
                  <a:pt x="7706082" y="7571225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161337" y="3349033"/>
            <a:ext cx="11148464" cy="55121"/>
            <a:chOff x="0" y="0"/>
            <a:chExt cx="1582263" cy="78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2263" cy="7823"/>
            </a:xfrm>
            <a:custGeom>
              <a:avLst/>
              <a:gdLst/>
              <a:ahLst/>
              <a:cxnLst/>
              <a:rect r="r" b="b" t="t" l="l"/>
              <a:pathLst>
                <a:path h="7823" w="1582263">
                  <a:moveTo>
                    <a:pt x="0" y="0"/>
                  </a:moveTo>
                  <a:lnTo>
                    <a:pt x="1582263" y="0"/>
                  </a:lnTo>
                  <a:lnTo>
                    <a:pt x="1582263" y="7823"/>
                  </a:lnTo>
                  <a:lnTo>
                    <a:pt x="0" y="7823"/>
                  </a:lnTo>
                  <a:close/>
                </a:path>
              </a:pathLst>
            </a:custGeom>
            <a:solidFill>
              <a:srgbClr val="A2B71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82263" cy="45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57472" y="1475502"/>
            <a:ext cx="10173215" cy="8577073"/>
          </a:xfrm>
          <a:custGeom>
            <a:avLst/>
            <a:gdLst/>
            <a:ahLst/>
            <a:cxnLst/>
            <a:rect r="r" b="b" t="t" l="l"/>
            <a:pathLst>
              <a:path h="8577073" w="10173215">
                <a:moveTo>
                  <a:pt x="0" y="0"/>
                </a:moveTo>
                <a:lnTo>
                  <a:pt x="10173215" y="0"/>
                </a:lnTo>
                <a:lnTo>
                  <a:pt x="10173215" y="8577072"/>
                </a:lnTo>
                <a:lnTo>
                  <a:pt x="0" y="857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87628" y="259677"/>
            <a:ext cx="896587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CARACTERÍSTICAS ENCONTRADAS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7196" y="1408827"/>
            <a:ext cx="7485613" cy="493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Correlaciones Más Fuertes Identificadas:</a:t>
            </a:r>
          </a:p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 Superplasticizer &lt;-&gt; Water: -0.67 (Negativa fuerte)</a:t>
            </a:r>
          </a:p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Cuando se usa más superplastificante, se necesita menos agua en la mezcla.</a:t>
            </a:r>
          </a:p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  Fly_Ash &lt;-&gt; Superplasticizer: 0.50 (Positiva moderada)</a:t>
            </a:r>
          </a:p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Las mezclas que tienen ceniza volante  tienden a necesitar más superplastificante compenzando asi que sea muy seca el polvo</a:t>
            </a:r>
          </a:p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 Cement &lt;-&gt; Resistencia: 0.46 (Positiva moderada)</a:t>
            </a:r>
          </a:p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mayor cantidad de cemento, mayor tiende a ser la resistencia del concreto. no es una relación fuerte devido a la dispercion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45084" y="7014191"/>
            <a:ext cx="7485613" cy="267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obre la edad del concreto:</a:t>
            </a:r>
          </a:p>
          <a:p>
            <a:pPr algn="l" marL="467745" indent="-233872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70% de las muestras fueron probadas antes de los 50 días</a:t>
            </a:r>
          </a:p>
          <a:p>
            <a:pPr algn="l" marL="467745" indent="-233872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mayoría se probó a los 28 días (que es el tiempo estándar en la industria)</a:t>
            </a:r>
          </a:p>
          <a:p>
            <a:pPr algn="l" marL="467745" indent="-233872" lvl="1">
              <a:lnSpc>
                <a:spcPts val="3033"/>
              </a:lnSpc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Esto limita lo que podemos decir sobre el concreto "viejo" (más de 100 días)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9" t="-5452" r="-7776" b="-1012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903906" y="-5966521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2" y="0"/>
                </a:lnTo>
                <a:lnTo>
                  <a:pt x="11933042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5014378" y="-4733485"/>
            <a:ext cx="7706081" cy="7571225"/>
          </a:xfrm>
          <a:custGeom>
            <a:avLst/>
            <a:gdLst/>
            <a:ahLst/>
            <a:cxnLst/>
            <a:rect r="r" b="b" t="t" l="l"/>
            <a:pathLst>
              <a:path h="7571225" w="7706081">
                <a:moveTo>
                  <a:pt x="7706082" y="7571225"/>
                </a:moveTo>
                <a:lnTo>
                  <a:pt x="0" y="7571225"/>
                </a:lnTo>
                <a:lnTo>
                  <a:pt x="0" y="0"/>
                </a:lnTo>
                <a:lnTo>
                  <a:pt x="7706082" y="0"/>
                </a:lnTo>
                <a:lnTo>
                  <a:pt x="7706082" y="7571225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69768" y="1001139"/>
            <a:ext cx="11148464" cy="55121"/>
            <a:chOff x="0" y="0"/>
            <a:chExt cx="1582263" cy="78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2263" cy="7823"/>
            </a:xfrm>
            <a:custGeom>
              <a:avLst/>
              <a:gdLst/>
              <a:ahLst/>
              <a:cxnLst/>
              <a:rect r="r" b="b" t="t" l="l"/>
              <a:pathLst>
                <a:path h="7823" w="1582263">
                  <a:moveTo>
                    <a:pt x="0" y="0"/>
                  </a:moveTo>
                  <a:lnTo>
                    <a:pt x="1582263" y="0"/>
                  </a:lnTo>
                  <a:lnTo>
                    <a:pt x="1582263" y="7823"/>
                  </a:lnTo>
                  <a:lnTo>
                    <a:pt x="0" y="7823"/>
                  </a:lnTo>
                  <a:close/>
                </a:path>
              </a:pathLst>
            </a:custGeom>
            <a:solidFill>
              <a:srgbClr val="A2B71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82263" cy="45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424607"/>
            <a:ext cx="10411046" cy="5969903"/>
          </a:xfrm>
          <a:custGeom>
            <a:avLst/>
            <a:gdLst/>
            <a:ahLst/>
            <a:cxnLst/>
            <a:rect r="r" b="b" t="t" l="l"/>
            <a:pathLst>
              <a:path h="5969903" w="10411046">
                <a:moveTo>
                  <a:pt x="0" y="0"/>
                </a:moveTo>
                <a:lnTo>
                  <a:pt x="10411046" y="0"/>
                </a:lnTo>
                <a:lnTo>
                  <a:pt x="10411046" y="5969903"/>
                </a:lnTo>
                <a:lnTo>
                  <a:pt x="0" y="5969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178" b="0"/>
            </a:stretch>
          </a:blipFill>
        </p:spPr>
      </p:sp>
      <p:graphicFrame>
        <p:nvGraphicFramePr>
          <p:cNvPr name="Object 9" id="9"/>
          <p:cNvGraphicFramePr/>
          <p:nvPr/>
        </p:nvGraphicFramePr>
        <p:xfrm>
          <a:off x="10411046" y="4097265"/>
          <a:ext cx="5657850" cy="2514600"/>
        </p:xfrm>
        <a:graphic>
          <a:graphicData uri="http://schemas.openxmlformats.org/presentationml/2006/ole">
            <p:oleObj imgW="6781800" imgH="36449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4787628" y="259677"/>
            <a:ext cx="896587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PREDICCIÓN Y HALLAZGOS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5425" y="1799618"/>
            <a:ext cx="7485613" cy="229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odelo: Regresión Lineal Simple</a:t>
            </a:r>
          </a:p>
          <a:p>
            <a:pPr algn="l" marL="467745" indent="-233872" lvl="1">
              <a:lnSpc>
                <a:spcPts val="3033"/>
              </a:lnSpc>
              <a:spcBef>
                <a:spcPct val="0"/>
              </a:spcBef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Variable predictora: Cement (kg/m³)</a:t>
            </a:r>
          </a:p>
          <a:p>
            <a:pPr algn="l" marL="467745" indent="-233872" lvl="1">
              <a:lnSpc>
                <a:spcPts val="3033"/>
              </a:lnSpc>
              <a:spcBef>
                <a:spcPct val="0"/>
              </a:spcBef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Variable objetivo: Concrete_compressive_strength (MPa)</a:t>
            </a:r>
          </a:p>
          <a:p>
            <a:pPr algn="l" marL="467745" indent="-233872" lvl="1">
              <a:lnSpc>
                <a:spcPts val="3033"/>
              </a:lnSpc>
              <a:spcBef>
                <a:spcPct val="0"/>
              </a:spcBef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División: 80% entrenamiento / 20% prueba</a:t>
            </a:r>
          </a:p>
          <a:p>
            <a:pPr algn="ctr">
              <a:lnSpc>
                <a:spcPts val="303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3087" y="7699310"/>
            <a:ext cx="9884871" cy="153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 cemento es predictor importante pero insuficiente por sí solo. La resistencia depende de interacciones entre múltiples variables (agua, aditivos, edad, agregados).</a:t>
            </a:r>
          </a:p>
          <a:p>
            <a:pPr algn="ctr">
              <a:lnSpc>
                <a:spcPts val="30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9" t="-5452" r="-7776" b="-1012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385954" y="-5880866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2" y="0"/>
                </a:lnTo>
                <a:lnTo>
                  <a:pt x="11933042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3239" y="952500"/>
            <a:ext cx="1560152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b="true" sz="4199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LIMITACIONES Y RESTRICCIONES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5014378" y="-4733485"/>
            <a:ext cx="7706081" cy="7571225"/>
          </a:xfrm>
          <a:custGeom>
            <a:avLst/>
            <a:gdLst/>
            <a:ahLst/>
            <a:cxnLst/>
            <a:rect r="r" b="b" t="t" l="l"/>
            <a:pathLst>
              <a:path h="7571225" w="7706081">
                <a:moveTo>
                  <a:pt x="7706082" y="7571225"/>
                </a:moveTo>
                <a:lnTo>
                  <a:pt x="0" y="7571225"/>
                </a:lnTo>
                <a:lnTo>
                  <a:pt x="0" y="0"/>
                </a:lnTo>
                <a:lnTo>
                  <a:pt x="7706082" y="0"/>
                </a:lnTo>
                <a:lnTo>
                  <a:pt x="7706082" y="7571225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569768" y="1929645"/>
            <a:ext cx="11148464" cy="55121"/>
            <a:chOff x="0" y="0"/>
            <a:chExt cx="1582263" cy="78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2263" cy="7823"/>
            </a:xfrm>
            <a:custGeom>
              <a:avLst/>
              <a:gdLst/>
              <a:ahLst/>
              <a:cxnLst/>
              <a:rect r="r" b="b" t="t" l="l"/>
              <a:pathLst>
                <a:path h="7823" w="1582263">
                  <a:moveTo>
                    <a:pt x="0" y="0"/>
                  </a:moveTo>
                  <a:lnTo>
                    <a:pt x="1582263" y="0"/>
                  </a:lnTo>
                  <a:lnTo>
                    <a:pt x="1582263" y="7823"/>
                  </a:lnTo>
                  <a:lnTo>
                    <a:pt x="0" y="7823"/>
                  </a:lnTo>
                  <a:close/>
                </a:path>
              </a:pathLst>
            </a:custGeom>
            <a:solidFill>
              <a:srgbClr val="A2B71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82263" cy="45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2536144"/>
            <a:ext cx="5370931" cy="181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odelo Univariable</a:t>
            </a:r>
          </a:p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Usa solo 1 de 8 variables predictoras disponibles</a:t>
            </a:r>
          </a:p>
          <a:p>
            <a:pPr algn="ctr">
              <a:lnSpc>
                <a:spcPts val="358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179538" y="2536144"/>
            <a:ext cx="5370931" cy="181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Bajo P</a:t>
            </a: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oder Predictivo</a:t>
            </a:r>
          </a:p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R² = 0.2073 (79.27% de variabilidad sin explicar)</a:t>
            </a:r>
          </a:p>
          <a:p>
            <a:pPr algn="ctr">
              <a:lnSpc>
                <a:spcPts val="358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5897" y="7450363"/>
            <a:ext cx="17223403" cy="266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Limitaciones del Dataset</a:t>
            </a:r>
          </a:p>
          <a:p>
            <a:pPr algn="ctr" marL="649780" indent="-324890" lvl="1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Sesgo temp</a:t>
            </a:r>
            <a:r>
              <a:rPr lang="en-US" sz="30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oral: 70% de muestras entre 0-50 días (limitado análisis largo plazo)</a:t>
            </a:r>
          </a:p>
          <a:p>
            <a:pPr algn="ctr" marL="649780" indent="-324890" lvl="1">
              <a:lnSpc>
                <a:spcPts val="4213"/>
              </a:lnSpc>
              <a:spcBef>
                <a:spcPct val="0"/>
              </a:spcBef>
              <a:buFont typeface="Arial"/>
              <a:buChar char="•"/>
            </a:pPr>
            <a:r>
              <a:rPr lang="en-US" sz="30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Factores externos no incluidos: Temperatura, humedad, método de mezclado</a:t>
            </a:r>
          </a:p>
          <a:p>
            <a:pPr algn="ctr">
              <a:lnSpc>
                <a:spcPts val="4213"/>
              </a:lnSpc>
              <a:spcBef>
                <a:spcPct val="0"/>
              </a:spcBef>
            </a:pPr>
          </a:p>
          <a:p>
            <a:pPr algn="ctr">
              <a:lnSpc>
                <a:spcPts val="421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953172" y="2536144"/>
            <a:ext cx="6056731" cy="226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Distribución Irregular de los Datos</a:t>
            </a:r>
          </a:p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test estadístic</a:t>
            </a: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de Shapiro-Wilk demostró que ninguna variable tiene distribución normal </a:t>
            </a:r>
          </a:p>
          <a:p>
            <a:pPr algn="ctr">
              <a:lnSpc>
                <a:spcPts val="358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025911" y="5234409"/>
            <a:ext cx="7243374" cy="180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usamos correlación de Spearman (no asume normalidad) en vez de Pearson</a:t>
            </a:r>
          </a:p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 1,030 muestras, nuestro modelo de regresión sigue siendo confiable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9" t="-5452" r="-7776" b="-1012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438641" y="-6059844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3" y="0"/>
                </a:lnTo>
                <a:lnTo>
                  <a:pt x="11933043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0575" y="-290252"/>
            <a:ext cx="4729304" cy="5069425"/>
          </a:xfrm>
          <a:custGeom>
            <a:avLst/>
            <a:gdLst/>
            <a:ahLst/>
            <a:cxnLst/>
            <a:rect r="r" b="b" t="t" l="l"/>
            <a:pathLst>
              <a:path h="5069425" w="4729304">
                <a:moveTo>
                  <a:pt x="0" y="0"/>
                </a:moveTo>
                <a:lnTo>
                  <a:pt x="4729304" y="0"/>
                </a:lnTo>
                <a:lnTo>
                  <a:pt x="4729304" y="5069425"/>
                </a:lnTo>
                <a:lnTo>
                  <a:pt x="0" y="5069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76348" y="5882681"/>
            <a:ext cx="11933042" cy="11933042"/>
          </a:xfrm>
          <a:custGeom>
            <a:avLst/>
            <a:gdLst/>
            <a:ahLst/>
            <a:cxnLst/>
            <a:rect r="r" b="b" t="t" l="l"/>
            <a:pathLst>
              <a:path h="11933042" w="11933042">
                <a:moveTo>
                  <a:pt x="0" y="0"/>
                </a:moveTo>
                <a:lnTo>
                  <a:pt x="11933042" y="0"/>
                </a:lnTo>
                <a:lnTo>
                  <a:pt x="11933042" y="11933042"/>
                </a:lnTo>
                <a:lnTo>
                  <a:pt x="0" y="1193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1071323">
            <a:off x="15207970" y="5523286"/>
            <a:ext cx="4729304" cy="5069425"/>
          </a:xfrm>
          <a:custGeom>
            <a:avLst/>
            <a:gdLst/>
            <a:ahLst/>
            <a:cxnLst/>
            <a:rect r="r" b="b" t="t" l="l"/>
            <a:pathLst>
              <a:path h="5069425" w="4729304">
                <a:moveTo>
                  <a:pt x="4729304" y="5069425"/>
                </a:moveTo>
                <a:lnTo>
                  <a:pt x="0" y="5069425"/>
                </a:lnTo>
                <a:lnTo>
                  <a:pt x="0" y="0"/>
                </a:lnTo>
                <a:lnTo>
                  <a:pt x="4729304" y="0"/>
                </a:lnTo>
                <a:lnTo>
                  <a:pt x="4729304" y="5069425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53445" y="3362709"/>
            <a:ext cx="2131080" cy="1557626"/>
          </a:xfrm>
          <a:custGeom>
            <a:avLst/>
            <a:gdLst/>
            <a:ahLst/>
            <a:cxnLst/>
            <a:rect r="r" b="b" t="t" l="l"/>
            <a:pathLst>
              <a:path h="1557626" w="2131080">
                <a:moveTo>
                  <a:pt x="0" y="0"/>
                </a:moveTo>
                <a:lnTo>
                  <a:pt x="2131079" y="0"/>
                </a:lnTo>
                <a:lnTo>
                  <a:pt x="2131079" y="1557626"/>
                </a:lnTo>
                <a:lnTo>
                  <a:pt x="0" y="1557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03426" y="5052101"/>
            <a:ext cx="12949529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Wide"/>
                <a:ea typeface="Wide"/>
                <a:cs typeface="Wide"/>
                <a:sym typeface="Wide"/>
              </a:rPr>
              <a:t>muchas 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DAG4nbCK2hQ</dc:identifier>
  <dcterms:modified xsi:type="dcterms:W3CDTF">2011-08-01T06:04:30Z</dcterms:modified>
  <cp:revision>1</cp:revision>
  <dc:title>Presentación de Proyecto Moderno Profesional Negro y Verde</dc:title>
</cp:coreProperties>
</file>